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p4" ContentType="video/unknown"/>
  <Override PartName="/ppt/notesSlides/notesSlide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1pPr>
    <a:lvl2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2pPr>
    <a:lvl3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3pPr>
    <a:lvl4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4pPr>
    <a:lvl5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5pPr>
    <a:lvl6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6pPr>
    <a:lvl7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7pPr>
    <a:lvl8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8pPr>
    <a:lvl9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venir Heavy"/>
          <a:ea typeface="Avenir Heavy"/>
          <a:cs typeface="Avenir Heavy"/>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s>

</file>

<file path=ppt/media/image1.png>
</file>

<file path=ppt/media/image1.tif>
</file>

<file path=ppt/media/image2.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3" name="Shape 123"/>
          <p:cNvSpPr/>
          <p:nvPr>
            <p:ph type="sldImg"/>
          </p:nvPr>
        </p:nvSpPr>
        <p:spPr>
          <a:xfrm>
            <a:off x="1143000" y="685800"/>
            <a:ext cx="4572000" cy="3429000"/>
          </a:xfrm>
          <a:prstGeom prst="rect">
            <a:avLst/>
          </a:prstGeom>
        </p:spPr>
        <p:txBody>
          <a:bodyPr/>
          <a:lstStyle/>
          <a:p>
            <a:pPr/>
          </a:p>
        </p:txBody>
      </p:sp>
      <p:sp>
        <p:nvSpPr>
          <p:cNvPr id="124" name="Shape 12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 Id="rId3" Type="http://schemas.openxmlformats.org/officeDocument/2006/relationships/hyperlink" Target="https://github.com/braddelong/public-files/blob/master/video-module-0-intro-2020-05-14.mp4" TargetMode="External"/><Relationship Id="rId4" Type="http://schemas.openxmlformats.org/officeDocument/2006/relationships/hyperlink" Target="https://www.youtube.com/watch?v=AnSjX8ClAXQ" TargetMode="External"/><Relationship Id="rId5" Type="http://schemas.openxmlformats.org/officeDocument/2006/relationships/hyperlink" Target="https://www.bradford-delong.com/2020/05/intro-how-do-we-learn-online-especially.html" TargetMode="Externa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 Id="rId3" Type="http://schemas.openxmlformats.org/officeDocument/2006/relationships/hyperlink" Target="https://github.com/braddelong/public-files/blob/master/video-module-0-intro-2020-05-14.mp4" TargetMode="External"/><Relationship Id="rId4" Type="http://schemas.openxmlformats.org/officeDocument/2006/relationships/hyperlink" Target="https://www.youtube.com/watch?v=AnSjX8ClAXQ" TargetMode="External"/><Relationship Id="rId5" Type="http://schemas.openxmlformats.org/officeDocument/2006/relationships/hyperlink" Target="https://www.bradford-delong.com/2020/05/intro-how-do-we-learn-online-especially.html"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Shape 139"/>
          <p:cNvSpPr/>
          <p:nvPr>
            <p:ph type="sldImg"/>
          </p:nvPr>
        </p:nvSpPr>
        <p:spPr>
          <a:prstGeom prst="rect">
            <a:avLst/>
          </a:prstGeom>
        </p:spPr>
        <p:txBody>
          <a:bodyPr/>
          <a:lstStyle/>
          <a:p>
            <a:pPr/>
          </a:p>
        </p:txBody>
      </p:sp>
      <p:sp>
        <p:nvSpPr>
          <p:cNvPr id="140" name="Shape 140"/>
          <p:cNvSpPr/>
          <p:nvPr>
            <p:ph type="body" sz="quarter" idx="1"/>
          </p:nvPr>
        </p:nvSpPr>
        <p:spPr>
          <a:prstGeom prst="rect">
            <a:avLst/>
          </a:prstGeom>
        </p:spPr>
        <p:txBody>
          <a:bodyPr/>
          <a:lstStyle/>
          <a:p>
            <a:pPr/>
            <a:r>
              <a:t>Welcome. I am Brad DeLong.</a:t>
            </a:r>
          </a:p>
          <a:p>
            <a:pPr/>
            <a:r>
              <a:t>Videos are arresting. Videos are essential. But videos are also a pale shadow of and thus much more boring than in person presence. </a:t>
            </a:r>
          </a:p>
          <a:p>
            <a:pPr/>
            <a:r>
              <a:t>It is, therefore, hard to maintain engagement without superb actors and an entire focused team of Hollywood professionals. </a:t>
            </a:r>
          </a:p>
          <a:p>
            <a:pPr/>
            <a:r>
              <a:t>So let me be brief:</a:t>
            </a:r>
          </a:p>
          <a:p>
            <a:pPr/>
            <a:r>
              <a:t>I am recording this from my basement in the spring of coronavirus, as American universities frantically pile online so that we can keep teaching. And as we do so we face an intellectual crisis. </a:t>
            </a:r>
          </a:p>
          <a:p>
            <a:pPr/>
            <a:r>
              <a:t>The intellectual crisis is this:</a:t>
            </a:r>
          </a:p>
          <a:p>
            <a:pPr/>
            <a:r>
              <a:t>Universities got their start, back when books were really expensive, as the only places you could read lots of books (in the library) and listen to lots of books being read aloud (in the lectures). But then came Johann Gutenberg, and books became really cheap. You could have your library, and read your books, almost anywhere. </a:t>
            </a:r>
          </a:p>
          <a:p>
            <a:pPr/>
            <a:r>
              <a:t>Yet universities did not disappear.</a:t>
            </a:r>
          </a:p>
          <a:p>
            <a:pPr/>
            <a:r>
              <a:t>Rather, over the past half millennium, they have flourished. </a:t>
            </a:r>
          </a:p>
          <a:p>
            <a:pPr/>
            <a:r>
              <a:t>Why?</a:t>
            </a:r>
          </a:p>
          <a:p>
            <a:pPr/>
            <a:r>
              <a:t>Unless and until we successfully answer that question, we are going to make a total hash of moving online. Here I take a stab at suggesting possible answers to this “why?” question.</a:t>
            </a:r>
          </a:p>
          <a:p>
            <a:pPr/>
            <a:r>
              <a:t>And here I also ask and suggest some possible answers to the questions: what is economics? And: what is economics good for?</a:t>
            </a:r>
          </a:p>
          <a:p>
            <a:pPr/>
            <a:r>
              <a:t>Once again: welcome. I very much hope you have fun here. I very much hope you learn stuff here.</a:t>
            </a:r>
          </a:p>
          <a:p>
            <a:pPr/>
            <a:r>
              <a:t>——</a:t>
            </a:r>
          </a:p>
          <a:p>
            <a:pPr/>
            <a:r>
              <a:t>&lt;</a:t>
            </a:r>
            <a:r>
              <a:rPr u="sng">
                <a:solidFill>
                  <a:srgbClr val="0000FF"/>
                </a:solidFill>
                <a:uFill>
                  <a:solidFill>
                    <a:srgbClr val="0000FF"/>
                  </a:solidFill>
                </a:uFill>
                <a:hlinkClick r:id="rId3" invalidUrl="" action="" tgtFrame="" tooltip="" history="1" highlightClick="0" endSnd="0"/>
              </a:rPr>
              <a:t>https://github.com/braddelong/public-files/blob/master/video-module-0-intro-2020-05-14.mp4</a:t>
            </a:r>
            <a:r>
              <a:t>&gt; </a:t>
            </a:r>
          </a:p>
          <a:p>
            <a:pPr/>
            <a:r>
              <a:t>&lt;</a:t>
            </a:r>
            <a:r>
              <a:rPr u="sng">
                <a:solidFill>
                  <a:srgbClr val="0000FF"/>
                </a:solidFill>
                <a:uFill>
                  <a:solidFill>
                    <a:srgbClr val="0000FF"/>
                  </a:solidFill>
                </a:uFill>
                <a:hlinkClick r:id="rId4" invalidUrl="" action="" tgtFrame="" tooltip="" history="1" highlightClick="0" endSnd="0"/>
              </a:rPr>
              <a:t>https://www.youtube.com/watch?v=AnSjX8ClAXQ</a:t>
            </a:r>
            <a:r>
              <a:t>&gt; </a:t>
            </a:r>
          </a:p>
          <a:p>
            <a:pPr/>
            <a:r>
              <a:t>Intro: How Do We Learn (Online Especially)?: Video &lt;</a:t>
            </a:r>
            <a:r>
              <a:rPr u="sng">
                <a:solidFill>
                  <a:srgbClr val="0000FF"/>
                </a:solidFill>
                <a:uFill>
                  <a:solidFill>
                    <a:srgbClr val="0000FF"/>
                  </a:solidFill>
                </a:uFill>
                <a:hlinkClick r:id="rId5" invalidUrl="" action="" tgtFrame="" tooltip="" history="1" highlightClick="0" endSnd="0"/>
              </a:rPr>
              <a:t>https://www.bradford-delong.com/2020/05/intro-how-do-we-learn-online-especially.html</a:t>
            </a:r>
            <a:r>
              <a:t>&gt;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Shape 146"/>
          <p:cNvSpPr/>
          <p:nvPr>
            <p:ph type="sldImg"/>
          </p:nvPr>
        </p:nvSpPr>
        <p:spPr>
          <a:prstGeom prst="rect">
            <a:avLst/>
          </a:prstGeom>
        </p:spPr>
        <p:txBody>
          <a:bodyPr/>
          <a:lstStyle/>
          <a:p>
            <a:pPr/>
          </a:p>
        </p:txBody>
      </p:sp>
      <p:sp>
        <p:nvSpPr>
          <p:cNvPr id="147" name="Shape 147"/>
          <p:cNvSpPr/>
          <p:nvPr>
            <p:ph type="body" sz="quarter" idx="1"/>
          </p:nvPr>
        </p:nvSpPr>
        <p:spPr>
          <a:prstGeom prst="rect">
            <a:avLst/>
          </a:prstGeom>
        </p:spPr>
        <p:txBody>
          <a:bodyPr/>
          <a:lstStyle/>
          <a:p>
            <a:pPr/>
            <a:r>
              <a:t>Welcome. I am Brad DeLong.</a:t>
            </a:r>
          </a:p>
          <a:p>
            <a:pPr/>
            <a:r>
              <a:t>Videos are arresting. Videos are essential. But videos are also a pale shadow of and thus much more boring than in person presence. </a:t>
            </a:r>
          </a:p>
          <a:p>
            <a:pPr/>
            <a:r>
              <a:t>It is, therefore, hard to maintain engagement without superb actors and an entire focused team of Hollywood professionals. </a:t>
            </a:r>
          </a:p>
          <a:p>
            <a:pPr/>
            <a:r>
              <a:t>So let me be brief:</a:t>
            </a:r>
          </a:p>
          <a:p>
            <a:pPr/>
            <a:r>
              <a:t>I am recording this from my basement in the spring of coronavirus, as American universities frantically pile online so that we can keep teaching. And as we do so we face an intellectual crisis. </a:t>
            </a:r>
          </a:p>
          <a:p>
            <a:pPr/>
            <a:r>
              <a:t>The intellectual crisis is this:</a:t>
            </a:r>
          </a:p>
          <a:p>
            <a:pPr/>
            <a:r>
              <a:t>Universities got their start, back when books were really expensive, as the only places you could read lots of books (in the library) and listen to lots of books being read aloud (in the lectures). But then came Johann Gutenberg, and books became really cheap. You could have your library, and read your books, almost anywhere. </a:t>
            </a:r>
          </a:p>
          <a:p>
            <a:pPr/>
            <a:r>
              <a:t>Yet universities did not disappear.</a:t>
            </a:r>
          </a:p>
          <a:p>
            <a:pPr/>
            <a:r>
              <a:t>Rather, over the past half millennium, they have flourished. </a:t>
            </a:r>
          </a:p>
          <a:p>
            <a:pPr/>
            <a:r>
              <a:t>Why?</a:t>
            </a:r>
          </a:p>
          <a:p>
            <a:pPr/>
            <a:r>
              <a:t>Unless and until we successfully answer that question, we are going to make a total hash of moving online. Here I take a stab at suggesting possible answers to this “why?” question.</a:t>
            </a:r>
          </a:p>
          <a:p>
            <a:pPr/>
            <a:r>
              <a:t>And here I also ask and suggest some possible answers to the questions: what is economics? And: what is economics good for?</a:t>
            </a:r>
          </a:p>
          <a:p>
            <a:pPr/>
            <a:r>
              <a:t>Once again: welcome. I very much hope you have fun here. I very much hope you learn stuff here.</a:t>
            </a:r>
          </a:p>
          <a:p>
            <a:pPr/>
            <a:r>
              <a:t>——</a:t>
            </a:r>
          </a:p>
          <a:p>
            <a:pPr/>
            <a:r>
              <a:t>&lt;</a:t>
            </a:r>
            <a:r>
              <a:rPr u="sng">
                <a:solidFill>
                  <a:srgbClr val="0000FF"/>
                </a:solidFill>
                <a:uFill>
                  <a:solidFill>
                    <a:srgbClr val="0000FF"/>
                  </a:solidFill>
                </a:uFill>
                <a:hlinkClick r:id="rId3" invalidUrl="" action="" tgtFrame="" tooltip="" history="1" highlightClick="0" endSnd="0"/>
              </a:rPr>
              <a:t>https://github.com/braddelong/public-files/blob/master/video-module-0-intro-2020-05-14.mp4</a:t>
            </a:r>
            <a:r>
              <a:t>&gt; </a:t>
            </a:r>
          </a:p>
          <a:p>
            <a:pPr/>
            <a:r>
              <a:t>&lt;</a:t>
            </a:r>
            <a:r>
              <a:rPr u="sng">
                <a:solidFill>
                  <a:srgbClr val="0000FF"/>
                </a:solidFill>
                <a:uFill>
                  <a:solidFill>
                    <a:srgbClr val="0000FF"/>
                  </a:solidFill>
                </a:uFill>
                <a:hlinkClick r:id="rId4" invalidUrl="" action="" tgtFrame="" tooltip="" history="1" highlightClick="0" endSnd="0"/>
              </a:rPr>
              <a:t>https://www.youtube.com/watch?v=AnSjX8ClAXQ</a:t>
            </a:r>
            <a:r>
              <a:t>&gt; </a:t>
            </a:r>
          </a:p>
          <a:p>
            <a:pPr/>
            <a:r>
              <a:t>Intro: How Do We Learn (Online Especially)?: Video &lt;</a:t>
            </a:r>
            <a:r>
              <a:rPr u="sng">
                <a:solidFill>
                  <a:srgbClr val="0000FF"/>
                </a:solidFill>
                <a:uFill>
                  <a:solidFill>
                    <a:srgbClr val="0000FF"/>
                  </a:solidFill>
                </a:uFill>
                <a:hlinkClick r:id="rId5" invalidUrl="" action="" tgtFrame="" tooltip="" history="1" highlightClick="0" endSnd="0"/>
              </a:rPr>
              <a:t>https://www.bradford-delong.com/2020/05/intro-how-do-we-learn-online-especially.html</a:t>
            </a:r>
            <a:r>
              <a:t>&gt;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5" y="312538"/>
            <a:ext cx="7804549" cy="1518048"/>
          </a:xfrm>
          <a:prstGeom prst="rect">
            <a:avLst/>
          </a:prstGeom>
        </p:spPr>
        <p:txBody>
          <a:bodyPr lIns="35717" tIns="35717" rIns="35717" bIns="35717"/>
          <a:lstStyle>
            <a:lvl1pPr defTabSz="410764">
              <a:defRPr sz="5600">
                <a:solidFill>
                  <a:srgbClr val="000080"/>
                </a:solidFill>
                <a:uFillTx/>
              </a:defRPr>
            </a:lvl1pPr>
          </a:lstStyle>
          <a:p>
            <a:pPr/>
            <a:r>
              <a:t>Title Text</a:t>
            </a:r>
          </a:p>
        </p:txBody>
      </p:sp>
      <p:sp>
        <p:nvSpPr>
          <p:cNvPr id="89" name="Body Level One…"/>
          <p:cNvSpPr txBox="1"/>
          <p:nvPr>
            <p:ph type="body" idx="1"/>
          </p:nvPr>
        </p:nvSpPr>
        <p:spPr>
          <a:xfrm>
            <a:off x="669725" y="1830584"/>
            <a:ext cx="7804549" cy="4420198"/>
          </a:xfrm>
          <a:prstGeom prst="rect">
            <a:avLst/>
          </a:prstGeom>
        </p:spPr>
        <p:txBody>
          <a:bodyPr lIns="35717" tIns="35717" rIns="35717" bIns="35717"/>
          <a:lstStyle>
            <a:lvl1pPr defTabSz="410764">
              <a:defRPr>
                <a:latin typeface="Times New Roman"/>
                <a:ea typeface="Times New Roman"/>
                <a:cs typeface="Times New Roman"/>
                <a:sym typeface="Times New Roman"/>
              </a:defRPr>
            </a:lvl1pPr>
            <a:lvl2pPr marL="740832" indent="-296332" defTabSz="410764">
              <a:defRPr>
                <a:latin typeface="Times New Roman"/>
                <a:ea typeface="Times New Roman"/>
                <a:cs typeface="Times New Roman"/>
                <a:sym typeface="Times New Roman"/>
              </a:defRPr>
            </a:lvl2pPr>
            <a:lvl3pPr marL="1185332" indent="-296332" defTabSz="410764">
              <a:defRPr>
                <a:latin typeface="Times New Roman"/>
                <a:ea typeface="Times New Roman"/>
                <a:cs typeface="Times New Roman"/>
                <a:sym typeface="Times New Roman"/>
              </a:defRPr>
            </a:lvl3pPr>
            <a:lvl4pPr indent="-296332" defTabSz="410764">
              <a:defRPr>
                <a:latin typeface="Times New Roman"/>
                <a:ea typeface="Times New Roman"/>
                <a:cs typeface="Times New Roman"/>
                <a:sym typeface="Times New Roman"/>
              </a:defRPr>
            </a:lvl4pPr>
            <a:lvl5pPr defTabSz="410764">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7" y="1151929"/>
            <a:ext cx="7358066" cy="2321720"/>
          </a:xfrm>
          <a:prstGeom prst="rect">
            <a:avLst/>
          </a:prstGeom>
        </p:spPr>
        <p:txBody>
          <a:bodyPr lIns="35717" tIns="35717" rIns="35717" bIns="35717" anchor="b"/>
          <a:lstStyle>
            <a:lvl1pPr defTabSz="410764">
              <a:defRPr sz="5600">
                <a:solidFill>
                  <a:srgbClr val="000080"/>
                </a:solidFill>
                <a:uFillTx/>
              </a:defRPr>
            </a:lvl1pPr>
          </a:lstStyle>
          <a:p>
            <a:pPr/>
            <a:r>
              <a:t>Title Text</a:t>
            </a:r>
          </a:p>
        </p:txBody>
      </p:sp>
      <p:sp>
        <p:nvSpPr>
          <p:cNvPr id="98"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7" y="1151929"/>
            <a:ext cx="7358066" cy="2321720"/>
          </a:xfrm>
          <a:prstGeom prst="rect">
            <a:avLst/>
          </a:prstGeom>
        </p:spPr>
        <p:txBody>
          <a:bodyPr lIns="35717" tIns="35717" rIns="35717" bIns="35717" anchor="b"/>
          <a:lstStyle>
            <a:lvl1pPr defTabSz="410764">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7" y="3545085"/>
            <a:ext cx="7358066" cy="794745"/>
          </a:xfrm>
          <a:prstGeom prst="rect">
            <a:avLst/>
          </a:prstGeom>
        </p:spPr>
        <p:txBody>
          <a:bodyPr lIns="35717" tIns="35717" rIns="35717" bIns="35717" anchor="t"/>
          <a:lstStyle>
            <a:lvl1pPr marL="0" indent="0" algn="ctr" defTabSz="410764">
              <a:spcBef>
                <a:spcPts val="0"/>
              </a:spcBef>
              <a:buSzTx/>
              <a:buNone/>
              <a:defRPr sz="2600">
                <a:latin typeface="Helvetica Neue"/>
                <a:ea typeface="Helvetica Neue"/>
                <a:cs typeface="Helvetica Neue"/>
                <a:sym typeface="Helvetica Neue"/>
              </a:defRPr>
            </a:lvl1pPr>
            <a:lvl2pPr marL="0" indent="0" algn="ctr" defTabSz="410764">
              <a:spcBef>
                <a:spcPts val="0"/>
              </a:spcBef>
              <a:buSzTx/>
              <a:buNone/>
              <a:defRPr sz="2600">
                <a:latin typeface="Helvetica Neue"/>
                <a:ea typeface="Helvetica Neue"/>
                <a:cs typeface="Helvetica Neue"/>
                <a:sym typeface="Helvetica Neue"/>
              </a:defRPr>
            </a:lvl2pPr>
            <a:lvl3pPr marL="0" indent="0" algn="ctr" defTabSz="410764">
              <a:spcBef>
                <a:spcPts val="0"/>
              </a:spcBef>
              <a:buSzTx/>
              <a:buNone/>
              <a:defRPr sz="2600">
                <a:latin typeface="Helvetica Neue"/>
                <a:ea typeface="Helvetica Neue"/>
                <a:cs typeface="Helvetica Neue"/>
                <a:sym typeface="Helvetica Neue"/>
              </a:defRPr>
            </a:lvl3pPr>
            <a:lvl4pPr marL="0" indent="0" algn="ctr" defTabSz="410764">
              <a:spcBef>
                <a:spcPts val="0"/>
              </a:spcBef>
              <a:buSzTx/>
              <a:buNone/>
              <a:defRPr sz="2600">
                <a:latin typeface="Helvetica Neue"/>
                <a:ea typeface="Helvetica Neue"/>
                <a:cs typeface="Helvetica Neue"/>
                <a:sym typeface="Helvetica Neue"/>
              </a:defRPr>
            </a:lvl4pPr>
            <a:lvl5pPr marL="0" indent="0" algn="ctr" defTabSz="410764">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7" y="6536531"/>
            <a:ext cx="239483" cy="232484"/>
          </a:xfrm>
          <a:prstGeom prst="rect">
            <a:avLst/>
          </a:prstGeom>
        </p:spPr>
        <p:txBody>
          <a:bodyPr lIns="35717" tIns="35717" rIns="35717" bIns="35717"/>
          <a:lstStyle>
            <a:lvl1pPr defTabSz="410764">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5" y="312538"/>
            <a:ext cx="7804549" cy="1518048"/>
          </a:xfrm>
          <a:prstGeom prst="rect">
            <a:avLst/>
          </a:prstGeom>
        </p:spPr>
        <p:txBody>
          <a:bodyPr lIns="35717" tIns="35717" rIns="35717" bIns="35717"/>
          <a:lstStyle>
            <a:lvl1pPr defTabSz="410764">
              <a:lnSpc>
                <a:spcPts val="11600"/>
              </a:lnSpc>
              <a:defRPr>
                <a:uFillTx/>
              </a:defRPr>
            </a:lvl1pPr>
          </a:lstStyle>
          <a:p>
            <a:pPr/>
            <a:r>
              <a:t>Title Text</a:t>
            </a:r>
          </a:p>
        </p:txBody>
      </p:sp>
      <p:sp>
        <p:nvSpPr>
          <p:cNvPr id="116"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7"/>
            <a:ext cx="7804550" cy="1518050"/>
          </a:xfrm>
          <a:prstGeom prst="rect">
            <a:avLst/>
          </a:prstGeom>
        </p:spPr>
        <p:txBody>
          <a:bodyPr lIns="35716" tIns="35716" rIns="35716" bIns="35716"/>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defTabSz="410763"/>
            <a:lvl3pPr defTabSz="410763"/>
            <a:lvl4pPr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7" cy="2321720"/>
          </a:xfrm>
          <a:prstGeom prst="rect">
            <a:avLst/>
          </a:prstGeom>
        </p:spPr>
        <p:txBody>
          <a:bodyPr lIns="35716" tIns="35716" rIns="35716" bIns="35716" anchor="b"/>
          <a:lstStyle>
            <a:lvl1pPr defTabSz="410763">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7" cy="794745"/>
          </a:xfrm>
          <a:prstGeom prst="rect">
            <a:avLst/>
          </a:prstGeom>
        </p:spPr>
        <p:txBody>
          <a:bodyPr lIns="35716" tIns="35716" rIns="35716" bIns="35716" anchor="t"/>
          <a:lstStyle>
            <a:lvl1pPr marL="0" indent="0" defTabSz="410763">
              <a:spcBef>
                <a:spcPts val="600"/>
              </a:spcBef>
              <a:buSzTx/>
              <a:buNone/>
              <a:defRPr>
                <a:latin typeface="Times New Roman"/>
                <a:ea typeface="Times New Roman"/>
                <a:cs typeface="Times New Roman"/>
                <a:sym typeface="Times New Roman"/>
              </a:defRPr>
            </a:lvl1pPr>
            <a:lvl2pPr marL="0" indent="0" defTabSz="410763">
              <a:spcBef>
                <a:spcPts val="600"/>
              </a:spcBef>
              <a:buSzTx/>
              <a:buNone/>
              <a:defRPr>
                <a:latin typeface="Times New Roman"/>
                <a:ea typeface="Times New Roman"/>
                <a:cs typeface="Times New Roman"/>
                <a:sym typeface="Times New Roman"/>
              </a:defRPr>
            </a:lvl2pPr>
            <a:lvl3pPr marL="0" indent="0" defTabSz="410763">
              <a:spcBef>
                <a:spcPts val="600"/>
              </a:spcBef>
              <a:buSzTx/>
              <a:buNone/>
              <a:defRPr>
                <a:latin typeface="Times New Roman"/>
                <a:ea typeface="Times New Roman"/>
                <a:cs typeface="Times New Roman"/>
                <a:sym typeface="Times New Roman"/>
              </a:defRPr>
            </a:lvl3pPr>
            <a:lvl4pPr marL="0" indent="0" defTabSz="410763">
              <a:spcBef>
                <a:spcPts val="600"/>
              </a:spcBef>
              <a:buSzTx/>
              <a:buNone/>
              <a:defRPr>
                <a:latin typeface="Times New Roman"/>
                <a:ea typeface="Times New Roman"/>
                <a:cs typeface="Times New Roman"/>
                <a:sym typeface="Times New Roman"/>
              </a:defRPr>
            </a:lvl4pPr>
            <a:lvl5pPr marL="0" indent="0" defTabSz="410763">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7"/>
            <a:ext cx="7804550" cy="1518050"/>
          </a:xfrm>
          <a:prstGeom prst="rect">
            <a:avLst/>
          </a:prstGeom>
        </p:spPr>
        <p:txBody>
          <a:bodyPr lIns="35716" tIns="35716" rIns="35716" bIns="35716"/>
          <a:lstStyle>
            <a:lvl1pPr defTabSz="410763">
              <a:defRPr>
                <a:solidFill>
                  <a:srgbClr val="000080"/>
                </a:solidFill>
                <a:uFillTx/>
              </a:defRPr>
            </a:lvl1pPr>
          </a:lstStyle>
          <a:p>
            <a:pPr/>
            <a:r>
              <a:t>Title Text</a:t>
            </a:r>
          </a:p>
        </p:txBody>
      </p:sp>
      <p:sp>
        <p:nvSpPr>
          <p:cNvPr id="53"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defTabSz="410763"/>
            <a:lvl3pPr defTabSz="410763"/>
            <a:lvl4pPr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3"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3"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8" indent="-306158"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4" y="6248400"/>
            <a:ext cx="256537" cy="269237"/>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50" cy="1518050"/>
          </a:xfrm>
          <a:prstGeom prst="rect">
            <a:avLst/>
          </a:prstGeom>
        </p:spPr>
        <p:txBody>
          <a:bodyPr lIns="35716" tIns="35716" rIns="35716" bIns="35716"/>
          <a:lstStyle>
            <a:lvl1pPr defTabSz="410763">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3"/>
            <a:ext cx="7804550" cy="4420200"/>
          </a:xfrm>
          <a:prstGeom prst="rect">
            <a:avLst/>
          </a:prstGeom>
        </p:spPr>
        <p:txBody>
          <a:bodyPr lIns="35716" tIns="35716" rIns="35716" bIns="35716"/>
          <a:lstStyle>
            <a:lvl1pPr marL="271637" indent="-271637" defTabSz="410763">
              <a:defRPr sz="2200"/>
            </a:lvl1pPr>
            <a:lvl2pPr marL="716138" indent="-271638" defTabSz="410763">
              <a:defRPr sz="2200"/>
            </a:lvl2pPr>
            <a:lvl3pPr marL="1160637" indent="-271637" defTabSz="410763">
              <a:defRPr sz="2200"/>
            </a:lvl3pPr>
            <a:lvl4pPr marL="1605137" indent="-271637" defTabSz="410763">
              <a:defRPr sz="2200"/>
            </a:lvl4pPr>
            <a:lvl5pPr marL="2049638" indent="-271638" defTabSz="410763">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4" y="6505277"/>
            <a:ext cx="239481" cy="236535"/>
          </a:xfrm>
          <a:prstGeom prst="rect">
            <a:avLst/>
          </a:prstGeom>
        </p:spPr>
        <p:txBody>
          <a:bodyPr lIns="35716" tIns="35716" rIns="35716" bIns="35716"/>
          <a:lstStyle>
            <a:lvl1pPr defTabSz="410763">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7"/>
            <a:ext cx="7804550" cy="1518050"/>
          </a:xfrm>
          <a:prstGeom prst="rect">
            <a:avLst/>
          </a:prstGeom>
        </p:spPr>
        <p:txBody>
          <a:bodyPr lIns="35716" tIns="35716" rIns="35716" bIns="35716"/>
          <a:lstStyle>
            <a:lvl1pPr defTabSz="410763">
              <a:defRPr>
                <a:solidFill>
                  <a:srgbClr val="000080"/>
                </a:solidFill>
                <a:uFillTx/>
              </a:defRPr>
            </a:lvl1pPr>
          </a:lstStyle>
          <a:p>
            <a:pPr/>
            <a:r>
              <a:t>Title Text</a:t>
            </a:r>
          </a:p>
        </p:txBody>
      </p:sp>
      <p:sp>
        <p:nvSpPr>
          <p:cNvPr id="80"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defTabSz="410763"/>
            <a:lvl3pPr defTabSz="410763"/>
            <a:lvl4pPr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4" y="6505277"/>
            <a:ext cx="253602" cy="249233"/>
          </a:xfrm>
          <a:prstGeom prst="rect">
            <a:avLst/>
          </a:prstGeom>
          <a:ln w="12700">
            <a:miter lim="400000"/>
          </a:ln>
        </p:spPr>
        <p:txBody>
          <a:bodyPr wrap="none" lIns="35716" tIns="35716" rIns="35716" bIns="35716">
            <a:spAutoFit/>
          </a:bodyPr>
          <a:lstStyle>
            <a:lvl1pPr algn="ctr" defTabSz="410763">
              <a:spcBef>
                <a:spcPts val="0"/>
              </a:spcBef>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n-lt"/>
          <a:ea typeface="+mn-ea"/>
          <a:cs typeface="+mn-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video-module-0-intro-2020-05-14.mp4" TargetMode="External"/><Relationship Id="rId3" Type="http://schemas.openxmlformats.org/officeDocument/2006/relationships/hyperlink" Target="https://www.youtube.com/watch?v=AnSjX8ClAXQ" TargetMode="External"/><Relationship Id="rId4" Type="http://schemas.openxmlformats.org/officeDocument/2006/relationships/hyperlink" Target="https://github.com/braddelong/public-files/blob/master/readings/article-matuschak-books.pdf" TargetMode="External"/><Relationship Id="rId5" Type="http://schemas.openxmlformats.org/officeDocument/2006/relationships/hyperlink" Target="https://github.com/braddelong/public-files/blob/master/readings/book-dasgupta-economics.pdf" TargetMode="External"/><Relationship Id="rId6" Type="http://schemas.openxmlformats.org/officeDocument/2006/relationships/hyperlink" Target="https://en.wikipedia.org/wiki/J._Bradford_DeLong" TargetMode="External"/><Relationship Id="rId7" Type="http://schemas.openxmlformats.org/officeDocument/2006/relationships/image" Target="../media/image1.tif"/><Relationship Id="rId8" Type="http://schemas.openxmlformats.org/officeDocument/2006/relationships/hyperlink" Target="https://en.wikipedia.org/wiki/University_of_al-Qarawiyyin" TargetMode="External"/><Relationship Id="rId9"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braddelong/public-files/blob/master/video-module-0-intro-2020-05-14.mp4" TargetMode="External"/><Relationship Id="rId4" Type="http://schemas.openxmlformats.org/officeDocument/2006/relationships/hyperlink" Target="https://www.youtube.com/watch?v=AnSjX8ClAXQ" TargetMode="External"/><Relationship Id="rId5" Type="http://schemas.openxmlformats.org/officeDocument/2006/relationships/hyperlink" Target="https://www.bradford-delong.com/2020/05/intro-how-do-we-learn-online-especially.html" TargetMode="External"/><Relationship Id="rId6" Type="http://schemas.openxmlformats.org/officeDocument/2006/relationships/video" Target="../media/media1.mp4"/><Relationship Id="rId7" Type="http://schemas.microsoft.com/office/2007/relationships/media" Target="../media/media1.mp4"/><Relationship Id="rId8"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github.com/braddelong/public-files/blob/master/video-module-0-intro-2020-05-14.mp4" TargetMode="External"/><Relationship Id="rId4" Type="http://schemas.openxmlformats.org/officeDocument/2006/relationships/hyperlink" Target="https://www.youtube.com/watch?v=AnSjX8ClAXQ" TargetMode="External"/><Relationship Id="rId5" Type="http://schemas.openxmlformats.org/officeDocument/2006/relationships/hyperlink" Target="https://www.bradford-delong.com/2020/05/intro-how-do-we-learn-online-especially.html"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About the Course"/>
          <p:cNvSpPr txBox="1"/>
          <p:nvPr>
            <p:ph type="title" idx="4294967295"/>
          </p:nvPr>
        </p:nvSpPr>
        <p:spPr>
          <a:xfrm>
            <a:off x="112563" y="-3"/>
            <a:ext cx="8890001" cy="1143001"/>
          </a:xfrm>
          <a:prstGeom prst="rect">
            <a:avLst/>
          </a:prstGeom>
        </p:spPr>
        <p:txBody>
          <a:bodyPr lIns="45718" tIns="45718" rIns="45718" bIns="45718"/>
          <a:lstStyle>
            <a:lvl1pPr defTabSz="393191">
              <a:defRPr sz="6800"/>
            </a:lvl1pPr>
          </a:lstStyle>
          <a:p>
            <a:pPr/>
            <a:r>
              <a:t>0. As Class Begins…</a:t>
            </a:r>
          </a:p>
        </p:txBody>
      </p:sp>
      <p:sp>
        <p:nvSpPr>
          <p:cNvPr id="127" name="The long 20th century will in all likelihood be seen in the future as the watershed in human experience:…"/>
          <p:cNvSpPr txBox="1"/>
          <p:nvPr>
            <p:ph type="body" idx="4294967295"/>
          </p:nvPr>
        </p:nvSpPr>
        <p:spPr>
          <a:xfrm>
            <a:off x="112562" y="1142996"/>
            <a:ext cx="5715003" cy="5397503"/>
          </a:xfrm>
          <a:prstGeom prst="rect">
            <a:avLst/>
          </a:prstGeom>
        </p:spPr>
        <p:txBody>
          <a:bodyPr lIns="45718" tIns="45718" rIns="45718" bIns="45718" anchor="t"/>
          <a:lstStyle/>
          <a:p>
            <a:pPr marL="0" indent="0" defTabSz="182879">
              <a:spcBef>
                <a:spcPts val="200"/>
              </a:spcBef>
              <a:buSzTx/>
              <a:buNone/>
              <a:defRPr b="1" sz="900">
                <a:uFill>
                  <a:solidFill>
                    <a:srgbClr val="000000"/>
                  </a:solidFill>
                </a:uFill>
                <a:latin typeface="+mn-lt"/>
                <a:ea typeface="+mn-ea"/>
                <a:cs typeface="+mn-cs"/>
                <a:sym typeface="Helvetica"/>
              </a:defRPr>
            </a:pPr>
            <a:r>
              <a:t>Orientation: </a:t>
            </a:r>
            <a:r>
              <a:rPr b="0">
                <a:latin typeface="Times New Roman"/>
                <a:ea typeface="Times New Roman"/>
                <a:cs typeface="Times New Roman"/>
                <a:sym typeface="Times New Roman"/>
              </a:rPr>
              <a:t>How do we learn economics? Especially now with COVID-19?</a:t>
            </a:r>
            <a:endParaRPr>
              <a:latin typeface="Times New Roman"/>
              <a:ea typeface="Times New Roman"/>
              <a:cs typeface="Times New Roman"/>
              <a:sym typeface="Times New Roman"/>
            </a:endParaRPr>
          </a:p>
          <a:p>
            <a:pPr marL="0" indent="0" defTabSz="164305">
              <a:spcBef>
                <a:spcPts val="200"/>
              </a:spcBef>
              <a:buSzTx/>
              <a:buNone/>
              <a:defRPr b="1" sz="900">
                <a:latin typeface="Times New Roman"/>
                <a:ea typeface="Times New Roman"/>
                <a:cs typeface="Times New Roman"/>
                <a:sym typeface="Times New Roman"/>
              </a:defRPr>
            </a:pPr>
            <a:r>
              <a:t>Video</a:t>
            </a:r>
            <a:r>
              <a:rPr b="0"/>
              <a:t>: Introduction &lt;</a:t>
            </a:r>
            <a:r>
              <a:rPr b="0" u="sng">
                <a:solidFill>
                  <a:srgbClr val="0000FF"/>
                </a:solidFill>
                <a:uFill>
                  <a:solidFill>
                    <a:srgbClr val="0000FF"/>
                  </a:solidFill>
                </a:uFill>
                <a:hlinkClick r:id="rId2" invalidUrl="" action="" tgtFrame="" tooltip="" history="1" highlightClick="0" endSnd="0"/>
              </a:rPr>
              <a:t>https://github.com/braddelong/public-files/blob/master/video-module-0-intro-2020-05-14.mp4</a:t>
            </a:r>
            <a:r>
              <a:rPr b="0"/>
              <a:t>&gt; &lt;</a:t>
            </a:r>
            <a:r>
              <a:rPr b="0" u="sng">
                <a:solidFill>
                  <a:srgbClr val="0000FF"/>
                </a:solidFill>
                <a:uFill>
                  <a:solidFill>
                    <a:srgbClr val="0000FF"/>
                  </a:solidFill>
                </a:uFill>
                <a:hlinkClick r:id="rId3" invalidUrl="" action="" tgtFrame="" tooltip="" history="1" highlightClick="0" endSnd="0"/>
              </a:rPr>
              <a:t>https://www.youtube.com/watch?v=AnSjX8ClAXQ</a:t>
            </a:r>
            <a:r>
              <a:rPr b="0"/>
              <a:t>&gt;</a:t>
            </a:r>
          </a:p>
          <a:p>
            <a:pPr marL="0" indent="0" defTabSz="182879">
              <a:spcBef>
                <a:spcPts val="200"/>
              </a:spcBef>
              <a:buSzTx/>
              <a:buNone/>
              <a:defRPr b="1" sz="900">
                <a:uFill>
                  <a:solidFill>
                    <a:srgbClr val="000000"/>
                  </a:solidFill>
                </a:uFill>
                <a:latin typeface="+mn-lt"/>
                <a:ea typeface="+mn-ea"/>
                <a:cs typeface="+mn-cs"/>
                <a:sym typeface="Helvetica"/>
              </a:defRPr>
            </a:pPr>
          </a:p>
          <a:p>
            <a:pPr marL="0" indent="0" defTabSz="182879">
              <a:spcBef>
                <a:spcPts val="200"/>
              </a:spcBef>
              <a:buSzTx/>
              <a:buNone/>
              <a:defRPr b="1" sz="900">
                <a:uFill>
                  <a:solidFill>
                    <a:srgbClr val="000000"/>
                  </a:solidFill>
                </a:uFill>
                <a:latin typeface="+mn-lt"/>
                <a:ea typeface="+mn-ea"/>
                <a:cs typeface="+mn-cs"/>
                <a:sym typeface="Helvetica"/>
              </a:defRPr>
            </a:pPr>
            <a:r>
              <a:t>Read: </a:t>
            </a:r>
            <a:r>
              <a:rPr b="0">
                <a:latin typeface="Times New Roman"/>
                <a:ea typeface="Times New Roman"/>
                <a:cs typeface="Times New Roman"/>
                <a:sym typeface="Times New Roman"/>
              </a:rPr>
              <a:t>Prefatory notes on Matuschak &amp; Dasgupta</a:t>
            </a:r>
          </a:p>
          <a:p>
            <a:pPr marL="0" indent="0" defTabSz="164305">
              <a:spcBef>
                <a:spcPts val="200"/>
              </a:spcBef>
              <a:buSzTx/>
              <a:buNone/>
              <a:defRPr b="1" sz="900">
                <a:latin typeface="Times New Roman"/>
                <a:ea typeface="Times New Roman"/>
                <a:cs typeface="Times New Roman"/>
                <a:sym typeface="Times New Roman"/>
              </a:defRPr>
            </a:pPr>
            <a:r>
              <a:t>Andy Matuschak</a:t>
            </a:r>
            <a:r>
              <a:rPr b="0"/>
              <a:t>: </a:t>
            </a:r>
            <a:r>
              <a:rPr b="0" i="1"/>
              <a:t>Why Books Don’t Work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https://github.com/braddelong/public-files/blob/master/readings/article-matuschak-books.pdf</a:t>
            </a:r>
            <a:r>
              <a:rPr b="0"/>
              <a:t>&gt; </a:t>
            </a:r>
          </a:p>
          <a:p>
            <a:pPr marL="0" indent="0" defTabSz="164305">
              <a:spcBef>
                <a:spcPts val="200"/>
              </a:spcBef>
              <a:buSzTx/>
              <a:buNone/>
              <a:defRPr b="1" sz="900">
                <a:latin typeface="Times New Roman"/>
                <a:ea typeface="Times New Roman"/>
                <a:cs typeface="Times New Roman"/>
                <a:sym typeface="Times New Roman"/>
              </a:defRPr>
            </a:pPr>
            <a:r>
              <a:t>Partha Dasgupta</a:t>
            </a:r>
            <a:r>
              <a:rPr b="0"/>
              <a:t>:</a:t>
            </a:r>
            <a:r>
              <a:rPr b="0" i="1"/>
              <a:t> Economics: A Very Short Introduction</a:t>
            </a:r>
            <a:r>
              <a:rPr b="0"/>
              <a:t> &lt;</a:t>
            </a:r>
            <a:r>
              <a:rPr b="0" u="sng">
                <a:solidFill>
                  <a:srgbClr val="0000FF"/>
                </a:solidFill>
                <a:uFill>
                  <a:solidFill>
                    <a:srgbClr val="0000FF"/>
                  </a:solidFill>
                </a:uFill>
                <a:hlinkClick r:id="rId5" invalidUrl="" action="" tgtFrame="" tooltip="" history="1" highlightClick="0" endSnd="0"/>
              </a:rPr>
              <a:t>https://github.com/braddelong/public-files/blob/master/readings/book-dasgupta-economics.pdf</a:t>
            </a:r>
            <a:r>
              <a:rPr b="0"/>
              <a:t>&gt;</a:t>
            </a:r>
          </a:p>
          <a:p>
            <a:pPr marL="0" indent="0" defTabSz="208483">
              <a:spcBef>
                <a:spcPts val="200"/>
              </a:spcBef>
              <a:buSzTx/>
              <a:buNone/>
              <a:tabLst>
                <a:tab pos="88900" algn="l"/>
              </a:tabLst>
              <a:defRPr b="1" sz="900">
                <a:uFill>
                  <a:solidFill>
                    <a:srgbClr val="000000"/>
                  </a:solidFill>
                </a:uFill>
                <a:latin typeface="+mn-lt"/>
                <a:ea typeface="+mn-ea"/>
                <a:cs typeface="+mn-cs"/>
                <a:sym typeface="Helvetica"/>
              </a:defRPr>
            </a:pPr>
          </a:p>
          <a:p>
            <a:pPr marL="0" indent="0" defTabSz="208483">
              <a:spcBef>
                <a:spcPts val="200"/>
              </a:spcBef>
              <a:buSzTx/>
              <a:buNone/>
              <a:tabLst>
                <a:tab pos="88900" algn="l"/>
              </a:tabLst>
              <a:defRPr b="1" sz="900">
                <a:uFill>
                  <a:solidFill>
                    <a:srgbClr val="000000"/>
                  </a:solidFill>
                </a:uFill>
                <a:latin typeface="+mn-lt"/>
                <a:ea typeface="+mn-ea"/>
                <a:cs typeface="+mn-cs"/>
                <a:sym typeface="Helvetica"/>
              </a:defRPr>
            </a:pPr>
            <a:r>
              <a:t>Write:</a:t>
            </a:r>
          </a:p>
          <a:p>
            <a:pPr marL="0" indent="0" defTabSz="148131">
              <a:spcBef>
                <a:spcPts val="200"/>
              </a:spcBef>
              <a:buSzTx/>
              <a:buNone/>
              <a:tabLst>
                <a:tab pos="88900" algn="l"/>
              </a:tabLst>
              <a:defRPr b="1" sz="900">
                <a:uFill>
                  <a:solidFill>
                    <a:srgbClr val="000000"/>
                  </a:solidFill>
                </a:uFill>
                <a:latin typeface="Times New Roman"/>
                <a:ea typeface="Times New Roman"/>
                <a:cs typeface="Times New Roman"/>
                <a:sym typeface="Times New Roman"/>
              </a:defRPr>
            </a:pPr>
            <a:r>
              <a:t>Quiz: </a:t>
            </a:r>
            <a:r>
              <a:rPr b="0"/>
              <a:t>Check Your Comprehension: Dasgupta &amp; Matuschak</a:t>
            </a:r>
          </a:p>
          <a:p>
            <a:pPr marL="0" indent="0" defTabSz="148131">
              <a:spcBef>
                <a:spcPts val="200"/>
              </a:spcBef>
              <a:buSzTx/>
              <a:buNone/>
              <a:tabLst>
                <a:tab pos="88900" algn="l"/>
              </a:tabLst>
              <a:defRPr b="1" sz="900">
                <a:uFill>
                  <a:solidFill>
                    <a:srgbClr val="000000"/>
                  </a:solidFill>
                </a:uFill>
                <a:latin typeface="Times New Roman"/>
                <a:ea typeface="Times New Roman"/>
                <a:cs typeface="Times New Roman"/>
                <a:sym typeface="Times New Roman"/>
              </a:defRPr>
            </a:pPr>
            <a:r>
              <a:t>Discuss</a:t>
            </a:r>
            <a:r>
              <a:rPr b="0"/>
              <a:t>: Reaction to Readings for: 0. As Class Begins…</a:t>
            </a:r>
          </a:p>
          <a:p>
            <a:pPr marL="0" indent="0" defTabSz="208483">
              <a:spcBef>
                <a:spcPts val="200"/>
              </a:spcBef>
              <a:buSzTx/>
              <a:buNone/>
              <a:tabLst>
                <a:tab pos="88900" algn="l"/>
              </a:tabLst>
              <a:defRPr b="1" sz="900">
                <a:uFill>
                  <a:solidFill>
                    <a:srgbClr val="000000"/>
                  </a:solidFill>
                </a:uFill>
                <a:latin typeface="+mn-lt"/>
                <a:ea typeface="+mn-ea"/>
                <a:cs typeface="+mn-cs"/>
                <a:sym typeface="Helvetica"/>
              </a:defRPr>
            </a:pPr>
          </a:p>
          <a:p>
            <a:pPr marL="0" indent="0" defTabSz="208483">
              <a:spcBef>
                <a:spcPts val="200"/>
              </a:spcBef>
              <a:buSzTx/>
              <a:buNone/>
              <a:tabLst>
                <a:tab pos="88900" algn="l"/>
              </a:tabLst>
              <a:defRPr b="1" sz="900">
                <a:uFill>
                  <a:solidFill>
                    <a:srgbClr val="000000"/>
                  </a:solidFill>
                </a:uFill>
                <a:latin typeface="+mn-lt"/>
                <a:ea typeface="+mn-ea"/>
                <a:cs typeface="+mn-cs"/>
                <a:sym typeface="Helvetica"/>
              </a:defRPr>
            </a:pPr>
            <a:r>
              <a:t>Read, Listen, &amp; Talk:</a:t>
            </a:r>
          </a:p>
          <a:p>
            <a:pPr marL="0" indent="0" defTabSz="148131">
              <a:spcBef>
                <a:spcPts val="200"/>
              </a:spcBef>
              <a:buSzTx/>
              <a:buNone/>
              <a:tabLst>
                <a:tab pos="88900" algn="l"/>
              </a:tabLst>
              <a:defRPr b="1" sz="900">
                <a:uFill>
                  <a:solidFill>
                    <a:srgbClr val="000000"/>
                  </a:solidFill>
                </a:uFill>
                <a:latin typeface="Times New Roman"/>
                <a:ea typeface="Times New Roman"/>
                <a:cs typeface="Times New Roman"/>
                <a:sym typeface="Times New Roman"/>
              </a:defRPr>
            </a:pPr>
            <a:r>
              <a:t>Slides</a:t>
            </a:r>
            <a:r>
              <a:rPr b="0"/>
              <a:t> with Audio:</a:t>
            </a:r>
          </a:p>
          <a:p>
            <a:pPr marL="77962" indent="-77962" defTabSz="148131">
              <a:spcBef>
                <a:spcPts val="200"/>
              </a:spcBef>
              <a:buSzPct val="100000"/>
              <a:tabLst>
                <a:tab pos="88900" algn="l"/>
              </a:tabLst>
              <a:defRPr sz="900">
                <a:uFill>
                  <a:solidFill>
                    <a:srgbClr val="000000"/>
                  </a:solidFill>
                </a:uFill>
                <a:latin typeface="Times New Roman"/>
                <a:ea typeface="Times New Roman"/>
                <a:cs typeface="Times New Roman"/>
                <a:sym typeface="Times New Roman"/>
              </a:defRPr>
            </a:pPr>
            <a:r>
              <a:t>Sokrates vs. Machiavelli on the educational process</a:t>
            </a:r>
          </a:p>
          <a:p>
            <a:pPr marL="77962" indent="-77962" defTabSz="148131">
              <a:spcBef>
                <a:spcPts val="200"/>
              </a:spcBef>
              <a:buSzPct val="100000"/>
              <a:tabLst>
                <a:tab pos="88900" algn="l"/>
              </a:tabLst>
              <a:defRPr sz="900">
                <a:uFill>
                  <a:solidFill>
                    <a:srgbClr val="000000"/>
                  </a:solidFill>
                </a:uFill>
                <a:latin typeface="Times New Roman"/>
                <a:ea typeface="Times New Roman"/>
                <a:cs typeface="Times New Roman"/>
                <a:sym typeface="Times New Roman"/>
              </a:defRPr>
            </a:pPr>
            <a:r>
              <a:t>Typical module activity flow</a:t>
            </a:r>
          </a:p>
          <a:p>
            <a:pPr marL="77962" indent="-77962" defTabSz="148131">
              <a:spcBef>
                <a:spcPts val="200"/>
              </a:spcBef>
              <a:buSzPct val="100000"/>
              <a:tabLst>
                <a:tab pos="88900" algn="l"/>
              </a:tabLst>
              <a:defRPr sz="900">
                <a:uFill>
                  <a:solidFill>
                    <a:srgbClr val="000000"/>
                  </a:solidFill>
                </a:uFill>
                <a:latin typeface="Times New Roman"/>
                <a:ea typeface="Times New Roman"/>
                <a:cs typeface="Times New Roman"/>
                <a:sym typeface="Times New Roman"/>
              </a:defRPr>
            </a:pPr>
            <a:r>
              <a:t>Dasgupta’s take on how to do economics</a:t>
            </a:r>
          </a:p>
          <a:p>
            <a:pPr marL="77962" indent="-77962" defTabSz="148131">
              <a:spcBef>
                <a:spcPts val="200"/>
              </a:spcBef>
              <a:buSzPct val="100000"/>
              <a:tabLst>
                <a:tab pos="88900" algn="l"/>
              </a:tabLst>
              <a:defRPr sz="900">
                <a:uFill>
                  <a:solidFill>
                    <a:srgbClr val="000000"/>
                  </a:solidFill>
                </a:uFill>
                <a:latin typeface="Times New Roman"/>
                <a:ea typeface="Times New Roman"/>
                <a:cs typeface="Times New Roman"/>
                <a:sym typeface="Times New Roman"/>
              </a:defRPr>
            </a:pPr>
            <a:r>
              <a:t>Logistics</a:t>
            </a:r>
          </a:p>
          <a:p>
            <a:pPr marL="77962" indent="-77962" defTabSz="148131">
              <a:spcBef>
                <a:spcPts val="200"/>
              </a:spcBef>
              <a:buSzPct val="100000"/>
              <a:tabLst>
                <a:tab pos="88900" algn="l"/>
              </a:tabLst>
              <a:defRPr b="1" sz="900">
                <a:uFill>
                  <a:solidFill>
                    <a:srgbClr val="000000"/>
                  </a:solidFill>
                </a:uFill>
                <a:latin typeface="Times New Roman"/>
                <a:ea typeface="Times New Roman"/>
                <a:cs typeface="Times New Roman"/>
                <a:sym typeface="Times New Roman"/>
              </a:defRPr>
            </a:pPr>
            <a:r>
              <a:t>Optional</a:t>
            </a:r>
            <a:r>
              <a:rPr b="0"/>
              <a:t>: A liberal education</a:t>
            </a:r>
          </a:p>
          <a:p>
            <a:pPr marL="0" indent="0" defTabSz="148131">
              <a:spcBef>
                <a:spcPts val="200"/>
              </a:spcBef>
              <a:buSzTx/>
              <a:buNone/>
              <a:tabLst>
                <a:tab pos="88900" algn="l"/>
              </a:tabLst>
              <a:defRPr b="1" sz="900">
                <a:uFill>
                  <a:solidFill>
                    <a:srgbClr val="000000"/>
                  </a:solidFill>
                </a:uFill>
                <a:latin typeface="Times New Roman"/>
                <a:ea typeface="Times New Roman"/>
                <a:cs typeface="Times New Roman"/>
                <a:sym typeface="Times New Roman"/>
              </a:defRPr>
            </a:pPr>
            <a:r>
              <a:t>Zoom</a:t>
            </a:r>
            <a:r>
              <a:rPr b="0"/>
              <a:t> Session: TBS (to be scheduled)</a:t>
            </a:r>
          </a:p>
          <a:p>
            <a:pPr marL="0" indent="0" defTabSz="208483">
              <a:spcBef>
                <a:spcPts val="200"/>
              </a:spcBef>
              <a:buSzTx/>
              <a:buNone/>
              <a:tabLst>
                <a:tab pos="88900" algn="l"/>
              </a:tabLst>
              <a:defRPr sz="900">
                <a:uFill>
                  <a:solidFill>
                    <a:srgbClr val="000000"/>
                  </a:solidFill>
                </a:uFill>
                <a:latin typeface="+mn-lt"/>
                <a:ea typeface="+mn-ea"/>
                <a:cs typeface="+mn-cs"/>
                <a:sym typeface="Helvetica"/>
              </a:defRPr>
            </a:pPr>
          </a:p>
          <a:p>
            <a:pPr marL="0" indent="0" defTabSz="208483">
              <a:spcBef>
                <a:spcPts val="200"/>
              </a:spcBef>
              <a:buSzTx/>
              <a:buNone/>
              <a:tabLst>
                <a:tab pos="88900" algn="l"/>
              </a:tabLst>
              <a:defRPr b="1" sz="900">
                <a:uFill>
                  <a:solidFill>
                    <a:srgbClr val="000000"/>
                  </a:solidFill>
                </a:uFill>
                <a:latin typeface="+mn-lt"/>
                <a:ea typeface="+mn-ea"/>
                <a:cs typeface="+mn-cs"/>
                <a:sym typeface="Helvetica"/>
              </a:defRPr>
            </a:pPr>
            <a:r>
              <a:t>Apply:</a:t>
            </a:r>
          </a:p>
          <a:p>
            <a:pPr marL="0" indent="0" defTabSz="148131">
              <a:spcBef>
                <a:spcPts val="200"/>
              </a:spcBef>
              <a:buSzTx/>
              <a:buNone/>
              <a:tabLst>
                <a:tab pos="88900" algn="l"/>
              </a:tabLst>
              <a:defRPr b="1" sz="900">
                <a:uFill>
                  <a:solidFill>
                    <a:srgbClr val="000000"/>
                  </a:solidFill>
                </a:uFill>
                <a:latin typeface="Times New Roman"/>
                <a:ea typeface="Times New Roman"/>
                <a:cs typeface="Times New Roman"/>
                <a:sym typeface="Times New Roman"/>
              </a:defRPr>
            </a:pPr>
            <a:r>
              <a:t>Do:</a:t>
            </a:r>
            <a:r>
              <a:rPr b="0"/>
              <a:t> Introduction to Jupyter Notebooks</a:t>
            </a:r>
          </a:p>
          <a:p>
            <a:pPr marL="0" indent="0" defTabSz="148131">
              <a:spcBef>
                <a:spcPts val="200"/>
              </a:spcBef>
              <a:buSzTx/>
              <a:buNone/>
              <a:tabLst>
                <a:tab pos="88900" algn="l"/>
              </a:tabLst>
              <a:defRPr b="1" sz="900">
                <a:uFill>
                  <a:solidFill>
                    <a:srgbClr val="000000"/>
                  </a:solidFill>
                </a:uFill>
                <a:latin typeface="Times New Roman"/>
                <a:ea typeface="Times New Roman"/>
                <a:cs typeface="Times New Roman"/>
                <a:sym typeface="Times New Roman"/>
              </a:defRPr>
            </a:pPr>
            <a:r>
              <a:t>Discuss</a:t>
            </a:r>
            <a:r>
              <a:rPr b="0"/>
              <a:t>: Takeaways from &amp; Extensions of: 0. As Class Begins…</a:t>
            </a:r>
          </a:p>
          <a:p>
            <a:pPr marL="0" indent="0" defTabSz="208483">
              <a:spcBef>
                <a:spcPts val="200"/>
              </a:spcBef>
              <a:buSzTx/>
              <a:buNone/>
              <a:tabLst>
                <a:tab pos="88900" algn="l"/>
              </a:tabLst>
              <a:defRPr sz="900">
                <a:uFill>
                  <a:solidFill>
                    <a:srgbClr val="000000"/>
                  </a:solidFill>
                </a:uFill>
                <a:latin typeface="+mn-lt"/>
                <a:ea typeface="+mn-ea"/>
                <a:cs typeface="+mn-cs"/>
                <a:sym typeface="Helvetica"/>
              </a:defRPr>
            </a:pPr>
          </a:p>
          <a:p>
            <a:pPr marL="0" indent="0" defTabSz="208483">
              <a:spcBef>
                <a:spcPts val="200"/>
              </a:spcBef>
              <a:buSzTx/>
              <a:buNone/>
              <a:tabLst>
                <a:tab pos="88900" algn="l"/>
              </a:tabLst>
              <a:defRPr b="1" sz="900">
                <a:uFill>
                  <a:solidFill>
                    <a:srgbClr val="000000"/>
                  </a:solidFill>
                </a:uFill>
                <a:latin typeface="+mn-lt"/>
                <a:ea typeface="+mn-ea"/>
                <a:cs typeface="+mn-cs"/>
                <a:sym typeface="Helvetica"/>
              </a:defRPr>
            </a:pPr>
            <a:r>
              <a:t>Addenda:</a:t>
            </a:r>
          </a:p>
          <a:p>
            <a:pPr marL="0" indent="0" defTabSz="148131">
              <a:spcBef>
                <a:spcPts val="200"/>
              </a:spcBef>
              <a:buSzTx/>
              <a:buNone/>
              <a:tabLst>
                <a:tab pos="88900" algn="l"/>
              </a:tabLst>
              <a:defRPr b="1" sz="900">
                <a:uFill>
                  <a:solidFill>
                    <a:srgbClr val="000000"/>
                  </a:solidFill>
                </a:uFill>
                <a:latin typeface="Times New Roman"/>
                <a:ea typeface="Times New Roman"/>
                <a:cs typeface="Times New Roman"/>
                <a:sym typeface="Times New Roman"/>
              </a:defRPr>
            </a:pPr>
            <a:r>
              <a:t>Text </a:t>
            </a:r>
            <a:r>
              <a:rPr b="0"/>
              <a:t>for Lectures on: 0. As…</a:t>
            </a:r>
          </a:p>
          <a:p>
            <a:pPr marL="0" indent="0" defTabSz="148131">
              <a:spcBef>
                <a:spcPts val="200"/>
              </a:spcBef>
              <a:buSzTx/>
              <a:buNone/>
              <a:tabLst>
                <a:tab pos="88900" algn="l"/>
              </a:tabLst>
              <a:defRPr b="1" sz="900">
                <a:uFill>
                  <a:solidFill>
                    <a:srgbClr val="000000"/>
                  </a:solidFill>
                </a:uFill>
                <a:latin typeface="Times New Roman"/>
                <a:ea typeface="Times New Roman"/>
                <a:cs typeface="Times New Roman"/>
                <a:sym typeface="Times New Roman"/>
              </a:defRPr>
            </a:pPr>
            <a:r>
              <a:t>Learning Goals</a:t>
            </a:r>
            <a:r>
              <a:rPr b="0"/>
              <a:t> for: 0. As…</a:t>
            </a:r>
          </a:p>
          <a:p>
            <a:pPr marL="0" indent="0" defTabSz="148131">
              <a:spcBef>
                <a:spcPts val="200"/>
              </a:spcBef>
              <a:buSzTx/>
              <a:buNone/>
              <a:tabLst>
                <a:tab pos="88900" algn="l"/>
              </a:tabLst>
              <a:defRPr b="1" sz="900">
                <a:uFill>
                  <a:solidFill>
                    <a:srgbClr val="000000"/>
                  </a:solidFill>
                </a:uFill>
                <a:latin typeface="Times New Roman"/>
                <a:ea typeface="Times New Roman"/>
                <a:cs typeface="Times New Roman"/>
                <a:sym typeface="Times New Roman"/>
              </a:defRPr>
            </a:pPr>
            <a:r>
              <a:t>Optional</a:t>
            </a:r>
            <a:r>
              <a:rPr b="0"/>
              <a:t> Further Readings:</a:t>
            </a:r>
          </a:p>
        </p:txBody>
      </p:sp>
      <p:sp>
        <p:nvSpPr>
          <p:cNvPr id="128" name="UNFINISHED; ??? of audio in this module"/>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UNFINISHED; ??? of audio in this module</a:t>
            </a:r>
          </a:p>
        </p:txBody>
      </p:sp>
      <p:pic>
        <p:nvPicPr>
          <p:cNvPr id="129" name="Image" descr="Image">
            <a:hlinkClick r:id="rId6" invalidUrl="" action="" tgtFrame="" tooltip="" history="1" highlightClick="0" endSnd="0"/>
          </p:cNvPr>
          <p:cNvPicPr>
            <a:picLocks noChangeAspect="1"/>
          </p:cNvPicPr>
          <p:nvPr/>
        </p:nvPicPr>
        <p:blipFill>
          <a:blip r:embed="rId7">
            <a:extLst/>
          </a:blip>
          <a:stretch>
            <a:fillRect/>
          </a:stretch>
        </p:blipFill>
        <p:spPr>
          <a:xfrm>
            <a:off x="5827562" y="1142996"/>
            <a:ext cx="3175002" cy="3175001"/>
          </a:xfrm>
          <a:prstGeom prst="rect">
            <a:avLst/>
          </a:prstGeom>
          <a:ln w="12700">
            <a:miter lim="400000"/>
          </a:ln>
        </p:spPr>
      </p:pic>
      <p:pic>
        <p:nvPicPr>
          <p:cNvPr id="130" name="Image" descr="Image">
            <a:hlinkClick r:id="rId8" invalidUrl="" action="" tgtFrame="" tooltip="" history="1" highlightClick="0" endSnd="0"/>
          </p:cNvPr>
          <p:cNvPicPr>
            <a:picLocks noChangeAspect="1"/>
          </p:cNvPicPr>
          <p:nvPr/>
        </p:nvPicPr>
        <p:blipFill>
          <a:blip r:embed="rId9">
            <a:extLst/>
          </a:blip>
          <a:stretch>
            <a:fillRect/>
          </a:stretch>
        </p:blipFill>
        <p:spPr>
          <a:xfrm>
            <a:off x="5827562" y="4298672"/>
            <a:ext cx="3175002" cy="2241828"/>
          </a:xfrm>
          <a:prstGeom prst="rect">
            <a:avLst/>
          </a:prstGeom>
          <a:ln w="12700">
            <a:miter lim="400000"/>
          </a:ln>
        </p:spPr>
      </p:pic>
      <p:sp>
        <p:nvSpPr>
          <p:cNvPr id="131" name="Link"/>
          <p:cNvSpPr txBox="1"/>
          <p:nvPr/>
        </p:nvSpPr>
        <p:spPr>
          <a:xfrm>
            <a:off x="5827562" y="4029435"/>
            <a:ext cx="417421"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1200">
                <a:solidFill>
                  <a:srgbClr val="00BFFF"/>
                </a:solidFill>
                <a:latin typeface="+mn-lt"/>
                <a:ea typeface="+mn-ea"/>
                <a:cs typeface="+mn-cs"/>
                <a:sym typeface="Helvetica"/>
              </a:defRPr>
            </a:lvl1pPr>
          </a:lstStyle>
          <a:p>
            <a:pPr/>
            <a:r>
              <a:t>Link</a:t>
            </a:r>
          </a:p>
        </p:txBody>
      </p:sp>
      <p:sp>
        <p:nvSpPr>
          <p:cNvPr id="132" name="Link"/>
          <p:cNvSpPr txBox="1"/>
          <p:nvPr/>
        </p:nvSpPr>
        <p:spPr>
          <a:xfrm>
            <a:off x="5827562" y="6271261"/>
            <a:ext cx="417421"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1200">
                <a:solidFill>
                  <a:srgbClr val="00BFFF"/>
                </a:solidFill>
                <a:latin typeface="+mn-lt"/>
                <a:ea typeface="+mn-ea"/>
                <a:cs typeface="+mn-cs"/>
                <a:sym typeface="Helvetica"/>
              </a:defRPr>
            </a:lvl1pPr>
          </a:lstStyle>
          <a:p>
            <a:pPr/>
            <a:r>
              <a:t>Link</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About the Course"/>
          <p:cNvSpPr txBox="1"/>
          <p:nvPr>
            <p:ph type="title" idx="4294967295"/>
          </p:nvPr>
        </p:nvSpPr>
        <p:spPr>
          <a:xfrm>
            <a:off x="112563" y="-3"/>
            <a:ext cx="8890001" cy="1143001"/>
          </a:xfrm>
          <a:prstGeom prst="rect">
            <a:avLst/>
          </a:prstGeom>
        </p:spPr>
        <p:txBody>
          <a:bodyPr lIns="45718" tIns="45718" rIns="45718" bIns="45718"/>
          <a:lstStyle>
            <a:lvl1pPr defTabSz="393191">
              <a:defRPr sz="6800"/>
            </a:lvl1pPr>
          </a:lstStyle>
          <a:p>
            <a:pPr/>
            <a:r>
              <a:t>Video Introduction</a:t>
            </a:r>
          </a:p>
        </p:txBody>
      </p:sp>
      <p:sp>
        <p:nvSpPr>
          <p:cNvPr id="135" name="The long 20th century will in all likelihood be seen in the future as the watershed in human experience:…"/>
          <p:cNvSpPr txBox="1"/>
          <p:nvPr>
            <p:ph type="body" sz="quarter" idx="4294967295"/>
          </p:nvPr>
        </p:nvSpPr>
        <p:spPr>
          <a:xfrm>
            <a:off x="112563" y="5817110"/>
            <a:ext cx="8890001" cy="723388"/>
          </a:xfrm>
          <a:prstGeom prst="rect">
            <a:avLst/>
          </a:prstGeom>
        </p:spPr>
        <p:txBody>
          <a:bodyPr lIns="45718" tIns="45718" rIns="45718" bIns="45718" anchor="t"/>
          <a:lstStyle/>
          <a:p>
            <a:pPr marL="0" indent="0" defTabSz="233172">
              <a:spcBef>
                <a:spcPts val="300"/>
              </a:spcBef>
              <a:buSzTx/>
              <a:buNone/>
              <a:defRPr b="1" sz="1500">
                <a:uFill>
                  <a:solidFill>
                    <a:srgbClr val="000000"/>
                  </a:solidFill>
                </a:uFill>
                <a:latin typeface="+mn-lt"/>
                <a:ea typeface="+mn-ea"/>
                <a:cs typeface="+mn-cs"/>
                <a:sym typeface="Helvetica"/>
              </a:defRPr>
            </a:pPr>
            <a:r>
              <a:t>Orientation: </a:t>
            </a:r>
            <a:r>
              <a:rPr b="0" sz="1200">
                <a:latin typeface="Times New Roman"/>
                <a:ea typeface="Times New Roman"/>
                <a:cs typeface="Times New Roman"/>
                <a:sym typeface="Times New Roman"/>
              </a:rPr>
              <a:t>How do we learn? Especially now, with COVID-19, when we are online? We need an answer to that question if we are not going to make a hash of this… &lt;</a:t>
            </a:r>
            <a:r>
              <a:rPr b="0" sz="120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rPr>
              <a:t>https://github.com/braddelong/public-files/blob/master/video-module-0-intro-2020-05-14.mp4</a:t>
            </a:r>
            <a:r>
              <a:rPr b="0" sz="1200">
                <a:latin typeface="Times New Roman"/>
                <a:ea typeface="Times New Roman"/>
                <a:cs typeface="Times New Roman"/>
                <a:sym typeface="Times New Roman"/>
              </a:rPr>
              <a:t>&gt; &lt;</a:t>
            </a:r>
            <a:r>
              <a:rPr b="0" sz="1200" u="sng">
                <a:solidFill>
                  <a:srgbClr val="0000FF"/>
                </a:solidFill>
                <a:uFill>
                  <a:solidFill>
                    <a:srgbClr val="0000FF"/>
                  </a:solidFill>
                </a:uFill>
                <a:latin typeface="Times New Roman"/>
                <a:ea typeface="Times New Roman"/>
                <a:cs typeface="Times New Roman"/>
                <a:sym typeface="Times New Roman"/>
                <a:hlinkClick r:id="rId4" invalidUrl="" action="" tgtFrame="" tooltip="" history="1" highlightClick="0" endSnd="0"/>
              </a:rPr>
              <a:t>https://www.youtube.com/watch?v=AnSjX8ClAXQ</a:t>
            </a:r>
            <a:r>
              <a:rPr b="0" sz="1200">
                <a:latin typeface="Times New Roman"/>
                <a:ea typeface="Times New Roman"/>
                <a:cs typeface="Times New Roman"/>
                <a:sym typeface="Times New Roman"/>
              </a:rPr>
              <a:t>&gt; &lt;</a:t>
            </a:r>
            <a:r>
              <a:rPr b="0" sz="120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https://www.bradford-delong.com/2020/05/intro-how-do-we-learn-online-especially.html</a:t>
            </a:r>
            <a:r>
              <a:rPr b="0" sz="1200">
                <a:latin typeface="Times New Roman"/>
                <a:ea typeface="Times New Roman"/>
                <a:cs typeface="Times New Roman"/>
                <a:sym typeface="Times New Roman"/>
              </a:rPr>
              <a:t>&gt;</a:t>
            </a:r>
          </a:p>
        </p:txBody>
      </p:sp>
      <p:sp>
        <p:nvSpPr>
          <p:cNvPr id="136" name="1:37 of vide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1:37 of video</a:t>
            </a:r>
          </a:p>
        </p:txBody>
      </p:sp>
      <p:sp>
        <p:nvSpPr>
          <p:cNvPr id="137" name="Link"/>
          <p:cNvSpPr txBox="1"/>
          <p:nvPr/>
        </p:nvSpPr>
        <p:spPr>
          <a:xfrm>
            <a:off x="5827562" y="4029435"/>
            <a:ext cx="417421"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1200">
                <a:solidFill>
                  <a:srgbClr val="00BFFF"/>
                </a:solidFill>
                <a:latin typeface="+mn-lt"/>
                <a:ea typeface="+mn-ea"/>
                <a:cs typeface="+mn-cs"/>
                <a:sym typeface="Helvetica"/>
              </a:defRPr>
            </a:lvl1pPr>
          </a:lstStyle>
          <a:p>
            <a:pPr/>
            <a:r>
              <a:t>Link</a:t>
            </a:r>
          </a:p>
        </p:txBody>
      </p:sp>
      <p:pic>
        <p:nvPicPr>
          <p:cNvPr id="138" name="video-module-0-intro-2020-05-14.mp4" descr="video-module-0-intro-2020-05-14.mp4"/>
          <p:cNvPicPr>
            <a:picLocks noChangeAspect="0"/>
          </p:cNvPicPr>
          <p:nvPr>
            <a:videoFile r:link="rId6"/>
            <p:extLst>
              <p:ext uri="{DAA4B4D4-6D71-4841-9C94-3DE7FCFB9230}">
                <p14:media xmlns:p14="http://schemas.microsoft.com/office/powerpoint/2010/main" r:embed="rId7"/>
              </p:ext>
            </p:extLst>
          </p:nvPr>
        </p:nvPicPr>
        <p:blipFill>
          <a:blip r:embed="rId8">
            <a:extLst/>
          </a:blip>
          <a:stretch>
            <a:fillRect/>
          </a:stretch>
        </p:blipFill>
        <p:spPr>
          <a:xfrm>
            <a:off x="436738" y="1142996"/>
            <a:ext cx="8309538" cy="4674117"/>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7360000" fill="hold"/>
                                        <p:tgtEl>
                                          <p:spTgt spid="138"/>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38"/>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About the Course"/>
          <p:cNvSpPr txBox="1"/>
          <p:nvPr>
            <p:ph type="title" idx="4294967295"/>
          </p:nvPr>
        </p:nvSpPr>
        <p:spPr>
          <a:xfrm>
            <a:off x="112563" y="-3"/>
            <a:ext cx="8890001" cy="1143001"/>
          </a:xfrm>
          <a:prstGeom prst="rect">
            <a:avLst/>
          </a:prstGeom>
        </p:spPr>
        <p:txBody>
          <a:bodyPr lIns="45718" tIns="45718" rIns="45718" bIns="45718"/>
          <a:lstStyle>
            <a:lvl1pPr defTabSz="320395">
              <a:defRPr sz="6200">
                <a:solidFill>
                  <a:srgbClr val="000080"/>
                </a:solidFill>
                <a:uFillTx/>
              </a:defRPr>
            </a:lvl1pPr>
          </a:lstStyle>
          <a:p>
            <a:pPr/>
            <a:r>
              <a:t>Video Introduction Text</a:t>
            </a:r>
          </a:p>
        </p:txBody>
      </p:sp>
      <p:sp>
        <p:nvSpPr>
          <p:cNvPr id="143" name="The long 20th century will in all likelihood be seen in the future as the watershed in human experience:…"/>
          <p:cNvSpPr txBox="1"/>
          <p:nvPr>
            <p:ph type="body" sz="half" idx="4294967295"/>
          </p:nvPr>
        </p:nvSpPr>
        <p:spPr>
          <a:xfrm>
            <a:off x="112562" y="1142996"/>
            <a:ext cx="4127503" cy="5397503"/>
          </a:xfrm>
          <a:prstGeom prst="rect">
            <a:avLst/>
          </a:prstGeom>
        </p:spPr>
        <p:txBody>
          <a:bodyPr lIns="45718" tIns="45718" rIns="45718" bIns="45718" anchor="t"/>
          <a:lstStyle/>
          <a:p>
            <a:pPr marL="0" indent="0" defTabSz="238242">
              <a:spcBef>
                <a:spcPts val="900"/>
              </a:spcBef>
              <a:buSzTx/>
              <a:buNone/>
              <a:defRPr sz="1300">
                <a:latin typeface="Times New Roman"/>
                <a:ea typeface="Times New Roman"/>
                <a:cs typeface="Times New Roman"/>
                <a:sym typeface="Times New Roman"/>
              </a:defRPr>
            </a:pPr>
            <a:r>
              <a:t>Welcome. I am Brad DeLong.</a:t>
            </a:r>
          </a:p>
          <a:p>
            <a:pPr marL="0" indent="0" defTabSz="238242">
              <a:spcBef>
                <a:spcPts val="900"/>
              </a:spcBef>
              <a:buSzTx/>
              <a:buNone/>
              <a:defRPr sz="1300">
                <a:latin typeface="Times New Roman"/>
                <a:ea typeface="Times New Roman"/>
                <a:cs typeface="Times New Roman"/>
                <a:sym typeface="Times New Roman"/>
              </a:defRPr>
            </a:pPr>
            <a:r>
              <a:t>Videos are arresting. Videos are essential. But videos are also a pale shadow of and thus much more boring than in person presence. </a:t>
            </a:r>
          </a:p>
          <a:p>
            <a:pPr marL="0" indent="0" defTabSz="238242">
              <a:spcBef>
                <a:spcPts val="900"/>
              </a:spcBef>
              <a:buSzTx/>
              <a:buNone/>
              <a:defRPr sz="1300">
                <a:latin typeface="Times New Roman"/>
                <a:ea typeface="Times New Roman"/>
                <a:cs typeface="Times New Roman"/>
                <a:sym typeface="Times New Roman"/>
              </a:defRPr>
            </a:pPr>
            <a:r>
              <a:t>It is, therefore, hard to maintain engagement without superb actors and an entire focused team of Hollywood professionals. </a:t>
            </a:r>
          </a:p>
          <a:p>
            <a:pPr marL="0" indent="0" defTabSz="238242">
              <a:spcBef>
                <a:spcPts val="900"/>
              </a:spcBef>
              <a:buSzTx/>
              <a:buNone/>
              <a:defRPr sz="1300">
                <a:latin typeface="Times New Roman"/>
                <a:ea typeface="Times New Roman"/>
                <a:cs typeface="Times New Roman"/>
                <a:sym typeface="Times New Roman"/>
              </a:defRPr>
            </a:pPr>
            <a:r>
              <a:t>So let me be brief:</a:t>
            </a:r>
          </a:p>
          <a:p>
            <a:pPr marL="0" indent="0" defTabSz="238242">
              <a:spcBef>
                <a:spcPts val="900"/>
              </a:spcBef>
              <a:buSzTx/>
              <a:buNone/>
              <a:defRPr sz="1300">
                <a:latin typeface="Times New Roman"/>
                <a:ea typeface="Times New Roman"/>
                <a:cs typeface="Times New Roman"/>
                <a:sym typeface="Times New Roman"/>
              </a:defRPr>
            </a:pPr>
            <a:r>
              <a:t>I am recording this from my basement in the spring of coronavirus, as American universities frantically pile online so that we can keep teaching. And as we do so we face an intellectual crisis. </a:t>
            </a:r>
          </a:p>
          <a:p>
            <a:pPr marL="0" indent="0" defTabSz="238242">
              <a:spcBef>
                <a:spcPts val="900"/>
              </a:spcBef>
              <a:buSzTx/>
              <a:buNone/>
              <a:defRPr sz="1300">
                <a:latin typeface="Times New Roman"/>
                <a:ea typeface="Times New Roman"/>
                <a:cs typeface="Times New Roman"/>
                <a:sym typeface="Times New Roman"/>
              </a:defRPr>
            </a:pPr>
            <a:r>
              <a:t>The intellectual crisis is this:</a:t>
            </a:r>
          </a:p>
          <a:p>
            <a:pPr marL="0" indent="0" defTabSz="238242">
              <a:spcBef>
                <a:spcPts val="900"/>
              </a:spcBef>
              <a:buSzTx/>
              <a:buNone/>
              <a:defRPr sz="1300">
                <a:latin typeface="Times New Roman"/>
                <a:ea typeface="Times New Roman"/>
                <a:cs typeface="Times New Roman"/>
                <a:sym typeface="Times New Roman"/>
              </a:defRPr>
            </a:pPr>
            <a:r>
              <a:t>Universities got their start, back when books were really expensive, as the only places you could read lots of books (in the library) and listen to lots of books being read aloud (in the lectures). But then came Johann Gutenberg, and books became really cheap. You could have your library, and read your books, almost anywhere. </a:t>
            </a:r>
          </a:p>
          <a:p>
            <a:pPr marL="0" indent="0" defTabSz="238242">
              <a:spcBef>
                <a:spcPts val="900"/>
              </a:spcBef>
              <a:buSzTx/>
              <a:buNone/>
              <a:defRPr sz="1300">
                <a:latin typeface="Times New Roman"/>
                <a:ea typeface="Times New Roman"/>
                <a:cs typeface="Times New Roman"/>
                <a:sym typeface="Times New Roman"/>
              </a:defRPr>
            </a:pPr>
            <a:r>
              <a:t>Yet universities did not disappear. </a:t>
            </a:r>
          </a:p>
        </p:txBody>
      </p:sp>
      <p:sp>
        <p:nvSpPr>
          <p:cNvPr id="144" name="234 words; 1:37 of video"/>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n-lt"/>
                <a:ea typeface="+mn-ea"/>
                <a:cs typeface="+mn-cs"/>
                <a:sym typeface="Helvetica"/>
              </a:defRPr>
            </a:lvl1pPr>
          </a:lstStyle>
          <a:p>
            <a:pPr/>
            <a:r>
              <a:t>234 words; 1:37 of video</a:t>
            </a:r>
          </a:p>
        </p:txBody>
      </p:sp>
      <p:sp>
        <p:nvSpPr>
          <p:cNvPr id="145" name="The long 20th century will in all likelihood be seen in the future as the watershed in human experience:…"/>
          <p:cNvSpPr txBox="1"/>
          <p:nvPr/>
        </p:nvSpPr>
        <p:spPr>
          <a:xfrm>
            <a:off x="4875062" y="1142996"/>
            <a:ext cx="4127503" cy="539750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50566">
              <a:spcBef>
                <a:spcPts val="900"/>
              </a:spcBef>
              <a:defRPr sz="1400">
                <a:uFillTx/>
                <a:latin typeface="Times New Roman"/>
                <a:ea typeface="Times New Roman"/>
                <a:cs typeface="Times New Roman"/>
                <a:sym typeface="Times New Roman"/>
              </a:defRPr>
            </a:pPr>
            <a:r>
              <a:t>Rather, over the past half millennium, they have flourished. </a:t>
            </a:r>
          </a:p>
          <a:p>
            <a:pPr defTabSz="250566">
              <a:spcBef>
                <a:spcPts val="900"/>
              </a:spcBef>
              <a:defRPr sz="1400">
                <a:uFillTx/>
                <a:latin typeface="Times New Roman"/>
                <a:ea typeface="Times New Roman"/>
                <a:cs typeface="Times New Roman"/>
                <a:sym typeface="Times New Roman"/>
              </a:defRPr>
            </a:pPr>
            <a:r>
              <a:t>Why?</a:t>
            </a:r>
          </a:p>
          <a:p>
            <a:pPr defTabSz="250566">
              <a:spcBef>
                <a:spcPts val="900"/>
              </a:spcBef>
              <a:defRPr sz="1400">
                <a:uFillTx/>
                <a:latin typeface="Times New Roman"/>
                <a:ea typeface="Times New Roman"/>
                <a:cs typeface="Times New Roman"/>
                <a:sym typeface="Times New Roman"/>
              </a:defRPr>
            </a:pPr>
            <a:r>
              <a:t>Unless and until we successfully answer that question, we are going to make a total hash of moving online. Here I take a stab at suggesting possible answers to this “why?” question.</a:t>
            </a:r>
          </a:p>
          <a:p>
            <a:pPr defTabSz="250566">
              <a:spcBef>
                <a:spcPts val="900"/>
              </a:spcBef>
              <a:defRPr sz="1400">
                <a:uFillTx/>
                <a:latin typeface="Times New Roman"/>
                <a:ea typeface="Times New Roman"/>
                <a:cs typeface="Times New Roman"/>
                <a:sym typeface="Times New Roman"/>
              </a:defRPr>
            </a:pPr>
            <a:r>
              <a:t>And here I also ask and suggest some possible answers to the questions: what is economics? And: what is economics good for?</a:t>
            </a:r>
          </a:p>
          <a:p>
            <a:pPr defTabSz="250566">
              <a:spcBef>
                <a:spcPts val="900"/>
              </a:spcBef>
              <a:defRPr sz="1400">
                <a:uFillTx/>
                <a:latin typeface="Times New Roman"/>
                <a:ea typeface="Times New Roman"/>
                <a:cs typeface="Times New Roman"/>
                <a:sym typeface="Times New Roman"/>
              </a:defRPr>
            </a:pPr>
            <a:r>
              <a:t>Once again: welcome. I very much hope you have fun here. I very much hope you learn stuff here.</a:t>
            </a:r>
          </a:p>
          <a:p>
            <a:pPr defTabSz="250566">
              <a:spcBef>
                <a:spcPts val="900"/>
              </a:spcBef>
              <a:defRPr sz="1400">
                <a:uFillTx/>
                <a:latin typeface="Times New Roman"/>
                <a:ea typeface="Times New Roman"/>
                <a:cs typeface="Times New Roman"/>
                <a:sym typeface="Times New Roman"/>
              </a:defRPr>
            </a:pPr>
            <a:r>
              <a:t>——</a:t>
            </a:r>
          </a:p>
          <a:p>
            <a:pPr defTabSz="250566">
              <a:spcBef>
                <a:spcPts val="900"/>
              </a:spcBef>
              <a:defRPr sz="1400">
                <a:uFillTx/>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https://github.com/braddelong/public-files/blob/master/video-module-0-intro-2020-05-14.mp4</a:t>
            </a:r>
            <a:r>
              <a:t>&gt; </a:t>
            </a:r>
          </a:p>
          <a:p>
            <a:pPr defTabSz="250566">
              <a:spcBef>
                <a:spcPts val="900"/>
              </a:spcBef>
              <a:defRPr sz="1400">
                <a:uFillTx/>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https://www.youtube.com/watch?v=AnSjX8ClAXQ</a:t>
            </a:r>
            <a:r>
              <a:t>&gt; </a:t>
            </a:r>
          </a:p>
          <a:p>
            <a:pPr defTabSz="250566">
              <a:spcBef>
                <a:spcPts val="900"/>
              </a:spcBef>
              <a:defRPr sz="1400">
                <a:uFillTx/>
                <a:latin typeface="Times New Roman"/>
                <a:ea typeface="Times New Roman"/>
                <a:cs typeface="Times New Roman"/>
                <a:sym typeface="Times New Roman"/>
              </a:defRPr>
            </a:pPr>
            <a:r>
              <a:t>Intro: How Do We Learn (Online Especially)?: Video &lt;</a:t>
            </a:r>
            <a:r>
              <a:rPr u="sng">
                <a:solidFill>
                  <a:srgbClr val="0000FF"/>
                </a:solidFill>
                <a:uFill>
                  <a:solidFill>
                    <a:srgbClr val="0000FF"/>
                  </a:solidFill>
                </a:uFill>
                <a:hlinkClick r:id="rId5" invalidUrl="" action="" tgtFrame="" tooltip="" history="1" highlightClick="0" endSnd="0"/>
              </a:rPr>
              <a:t>https://www.bradford-delong.com/2020/05/intro-how-do-we-learn-online-especially.html</a:t>
            </a:r>
            <a:r>
              <a:t>&gt;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j-lt"/>
            <a:ea typeface="+mj-ea"/>
            <a:cs typeface="+mj-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